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81" r:id="rId6"/>
    <p:sldId id="283" r:id="rId7"/>
    <p:sldId id="284" r:id="rId8"/>
    <p:sldId id="260" r:id="rId9"/>
    <p:sldId id="262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80" r:id="rId22"/>
    <p:sldId id="285" r:id="rId23"/>
    <p:sldId id="286" r:id="rId24"/>
    <p:sldId id="275" r:id="rId25"/>
    <p:sldId id="287" r:id="rId26"/>
    <p:sldId id="288" r:id="rId27"/>
    <p:sldId id="289" r:id="rId28"/>
    <p:sldId id="291" r:id="rId29"/>
    <p:sldId id="292" r:id="rId30"/>
    <p:sldId id="295" r:id="rId31"/>
    <p:sldId id="293" r:id="rId32"/>
    <p:sldId id="294" r:id="rId33"/>
    <p:sldId id="297" r:id="rId34"/>
    <p:sldId id="298" r:id="rId35"/>
    <p:sldId id="299" r:id="rId36"/>
    <p:sldId id="300" r:id="rId37"/>
    <p:sldId id="301" r:id="rId38"/>
    <p:sldId id="302" r:id="rId39"/>
    <p:sldId id="276" r:id="rId40"/>
    <p:sldId id="278" r:id="rId41"/>
    <p:sldId id="303" r:id="rId42"/>
    <p:sldId id="319" r:id="rId43"/>
    <p:sldId id="305" r:id="rId44"/>
    <p:sldId id="306" r:id="rId45"/>
    <p:sldId id="304" r:id="rId46"/>
    <p:sldId id="307" r:id="rId47"/>
    <p:sldId id="308" r:id="rId48"/>
    <p:sldId id="309" r:id="rId49"/>
    <p:sldId id="313" r:id="rId50"/>
    <p:sldId id="310" r:id="rId51"/>
    <p:sldId id="311" r:id="rId52"/>
    <p:sldId id="318" r:id="rId53"/>
    <p:sldId id="312" r:id="rId54"/>
    <p:sldId id="314" r:id="rId55"/>
    <p:sldId id="320" r:id="rId56"/>
    <p:sldId id="316" r:id="rId57"/>
    <p:sldId id="322" r:id="rId58"/>
    <p:sldId id="321" r:id="rId59"/>
    <p:sldId id="323" r:id="rId60"/>
    <p:sldId id="317" r:id="rId61"/>
    <p:sldId id="324" r:id="rId62"/>
    <p:sldId id="32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8" autoAdjust="0"/>
    <p:restoredTop sz="9466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C9FB-D0C9-42F3-A994-D0CB1CAAFEE3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Особенности реабилитации слабовидящих людей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Сужение полей зрения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D:\Thistle\ОиМ\симуляторы для фото\симуляторы\rp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714908" cy="3143272"/>
          </a:xfrm>
          <a:prstGeom prst="rect">
            <a:avLst/>
          </a:prstGeom>
          <a:noFill/>
        </p:spPr>
      </p:pic>
      <p:pic>
        <p:nvPicPr>
          <p:cNvPr id="7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3357586" cy="279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Снижение остроты зрения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Thistle\ОиМ\симуляторы для фото\симуляторы\catarac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496"/>
            <a:ext cx="4286279" cy="3571900"/>
          </a:xfrm>
          <a:prstGeom prst="rect">
            <a:avLst/>
          </a:prstGeom>
          <a:noFill/>
        </p:spPr>
      </p:pic>
      <p:pic>
        <p:nvPicPr>
          <p:cNvPr id="6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929090" cy="3274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Снижение остроты зрения</a:t>
            </a:r>
            <a:endParaRPr lang="ru-RU" dirty="0"/>
          </a:p>
        </p:txBody>
      </p:sp>
      <p:pic>
        <p:nvPicPr>
          <p:cNvPr id="6147" name="Picture 3" descr="D:\Thistle\ОиМ\симуляторы для фото\vision cataract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3342657" cy="2428892"/>
          </a:xfrm>
          <a:prstGeom prst="rect">
            <a:avLst/>
          </a:prstGeom>
          <a:noFill/>
        </p:spPr>
      </p:pic>
      <p:pic>
        <p:nvPicPr>
          <p:cNvPr id="6148" name="Picture 4" descr="D:\Thistle\ОиМ\симуляторы для фото\vision catarac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65802"/>
            <a:ext cx="3939399" cy="286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Центральная скотома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Thistle\ОиМ\симуляторы для фото\симуляторы\normal_visi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971800" cy="2476500"/>
          </a:xfrm>
          <a:prstGeom prst="rect">
            <a:avLst/>
          </a:prstGeom>
          <a:noFill/>
        </p:spPr>
      </p:pic>
      <p:pic>
        <p:nvPicPr>
          <p:cNvPr id="7170" name="Picture 2" descr="D:\Thistle\ОиМ\симуляторы для фото\симуляторы\arm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4893483" cy="326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Центральная скотома</a:t>
            </a:r>
            <a:endParaRPr lang="ru-RU" dirty="0"/>
          </a:p>
        </p:txBody>
      </p:sp>
      <p:pic>
        <p:nvPicPr>
          <p:cNvPr id="8194" name="Picture 2" descr="D:\Thistle\ОиМ\симуляторы для фото\визион макулярная дегенерация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244343" cy="2357454"/>
          </a:xfrm>
          <a:prstGeom prst="rect">
            <a:avLst/>
          </a:prstGeom>
          <a:noFill/>
        </p:spPr>
      </p:pic>
      <p:pic>
        <p:nvPicPr>
          <p:cNvPr id="8195" name="Picture 3" descr="D:\Thistle\ОиМ\симуляторы для фото\визион макулярная дегенераци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811009" cy="277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Рассеянные скотомы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D:\Thistle\ОиМ\симуляторы для фото\симуляторы\diabetic_re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4762" y="3000372"/>
            <a:ext cx="4929222" cy="3286148"/>
          </a:xfrm>
          <a:prstGeom prst="rect">
            <a:avLst/>
          </a:prstGeom>
          <a:noFill/>
        </p:spPr>
      </p:pic>
      <p:pic>
        <p:nvPicPr>
          <p:cNvPr id="5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29718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Рассеянные скотомы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D:\Thistle\ОиМ\симуляторы для фото\диабетическая ретинопатия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1835248"/>
            <a:ext cx="3262415" cy="2165256"/>
          </a:xfrm>
          <a:prstGeom prst="rect">
            <a:avLst/>
          </a:prstGeom>
          <a:noFill/>
        </p:spPr>
      </p:pic>
      <p:pic>
        <p:nvPicPr>
          <p:cNvPr id="10243" name="Picture 3" descr="D:\Thistle\ОиМ\симуляторы для фото\диабетическая ретинопати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184" y="3571876"/>
            <a:ext cx="397859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Гемианопсия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D:\Thistle\ОиМ\симуляторы для фото\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286280" cy="3214710"/>
          </a:xfrm>
          <a:prstGeom prst="rect">
            <a:avLst/>
          </a:prstGeom>
          <a:noFill/>
        </p:spPr>
      </p:pic>
      <p:pic>
        <p:nvPicPr>
          <p:cNvPr id="12291" name="Picture 3" descr="D:\Thistle\ОиМ\симуляторы для фото\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157161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Гемианопсия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D:\Thistle\ОиМ\симуляторы для фото\H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61254" cy="3286148"/>
          </a:xfrm>
          <a:prstGeom prst="rect">
            <a:avLst/>
          </a:prstGeom>
          <a:noFill/>
        </p:spPr>
      </p:pic>
      <p:pic>
        <p:nvPicPr>
          <p:cNvPr id="13315" name="Picture 3" descr="D:\Thistle\ОиМ\симуляторы для фото\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790698" cy="331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А также </a:t>
            </a:r>
            <a:r>
              <a:rPr lang="ru-RU" sz="3600" b="1" dirty="0" err="1" smtClean="0">
                <a:solidFill>
                  <a:srgbClr val="FFFF00"/>
                </a:solidFill>
              </a:rPr>
              <a:t>сопуствуют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3857652"/>
          </a:xfrm>
        </p:spPr>
        <p:txBody>
          <a:bodyPr>
            <a:noAutofit/>
          </a:bodyPr>
          <a:lstStyle/>
          <a:p>
            <a:r>
              <a:rPr lang="ru-RU" b="1" dirty="0" smtClean="0"/>
              <a:t>Нарушение бинокулярного зрения</a:t>
            </a:r>
          </a:p>
          <a:p>
            <a:r>
              <a:rPr lang="ru-RU" b="1" dirty="0" smtClean="0"/>
              <a:t>Нистагм</a:t>
            </a:r>
          </a:p>
          <a:p>
            <a:r>
              <a:rPr lang="ru-RU" b="1" dirty="0" smtClean="0"/>
              <a:t>Нарушения </a:t>
            </a:r>
            <a:r>
              <a:rPr lang="ru-RU" b="1" dirty="0" err="1" smtClean="0"/>
              <a:t>темновой</a:t>
            </a:r>
            <a:r>
              <a:rPr lang="ru-RU" b="1" dirty="0" smtClean="0"/>
              <a:t> и световой адаптации</a:t>
            </a:r>
          </a:p>
          <a:p>
            <a:r>
              <a:rPr lang="ru-RU" b="1" dirty="0" smtClean="0"/>
              <a:t>Светобоязнь</a:t>
            </a:r>
          </a:p>
          <a:p>
            <a:r>
              <a:rPr lang="ru-RU" b="1" dirty="0" smtClean="0"/>
              <a:t>Флюктуации зрения</a:t>
            </a:r>
          </a:p>
          <a:p>
            <a:r>
              <a:rPr lang="ru-RU" b="1" dirty="0" smtClean="0"/>
              <a:t>Быстрая утомляемость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такое слабовидение?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40433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МСЭ при установлении инвалидности опирается на Международную статистическую классификацию </a:t>
            </a:r>
            <a:r>
              <a:rPr lang="ru-RU" sz="3600" b="1" dirty="0"/>
              <a:t>болезней и проблем, связанных со здоровьем, </a:t>
            </a:r>
            <a:r>
              <a:rPr lang="ru-RU" sz="3600" b="1" dirty="0" smtClean="0"/>
              <a:t>ВОЗ X </a:t>
            </a:r>
            <a:r>
              <a:rPr lang="ru-RU" sz="3600" b="1" dirty="0"/>
              <a:t>пересмотра</a:t>
            </a:r>
            <a:r>
              <a:rPr lang="ru-RU" sz="3600" b="1" dirty="0" smtClean="0"/>
              <a:t> (Женева, 1989)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18573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А ещё влияют внешние факторы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64333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Освещение </a:t>
            </a:r>
          </a:p>
          <a:p>
            <a:r>
              <a:rPr lang="ru-RU" sz="4400" b="1" dirty="0" smtClean="0"/>
              <a:t>Контраст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Поражение определённых функций вызывает трудности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581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88"/>
                <a:gridCol w="41290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Сужение полей зрения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Ориентирование,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локализация объектов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Центральная скотома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Чтение, выполнение зрительных задач вблизи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Снижение остроты зрения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Проблемы и вблизи и вдали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Нистагм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Фиксация, слежение, сканирование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Темновая</a:t>
                      </a:r>
                      <a:r>
                        <a:rPr lang="ru-RU" b="1" baseline="0" dirty="0" smtClean="0"/>
                        <a:t> адаптация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Передвижение в сумерках, темноте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Бинокулярность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Восприятие объёма, оценка расстояний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Нужна ли человеку помощь  этих областях?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Образование:</a:t>
            </a:r>
          </a:p>
          <a:p>
            <a:pPr>
              <a:buNone/>
            </a:pPr>
            <a:r>
              <a:rPr lang="ru-RU" b="1" dirty="0" smtClean="0"/>
              <a:t>(ребёнок может читать плоский шрифт – зачем ему Брайль?)</a:t>
            </a:r>
          </a:p>
          <a:p>
            <a:r>
              <a:rPr lang="ru-RU" b="1" dirty="0" smtClean="0"/>
              <a:t>Передвижение:</a:t>
            </a:r>
          </a:p>
          <a:p>
            <a:pPr>
              <a:buNone/>
            </a:pPr>
            <a:r>
              <a:rPr lang="ru-RU" b="1" dirty="0" smtClean="0"/>
              <a:t>(ребёнок видит – зачем ему трость?)</a:t>
            </a:r>
          </a:p>
          <a:p>
            <a:r>
              <a:rPr lang="ru-RU" b="1" dirty="0" smtClean="0"/>
              <a:t>Быт (самообслуживание)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43932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Исследования показывают, что</a:t>
            </a:r>
          </a:p>
          <a:p>
            <a:r>
              <a:rPr lang="ru-RU" sz="3600" b="1" dirty="0"/>
              <a:t>с</a:t>
            </a:r>
            <a:r>
              <a:rPr lang="ru-RU" sz="3600" b="1" dirty="0" smtClean="0"/>
              <a:t>тадия принятия нарушения зрения чаще и легче достигается незрячими людьми, чем людьми слабовидящими</a:t>
            </a:r>
          </a:p>
          <a:p>
            <a:r>
              <a:rPr lang="ru-RU" sz="3600" b="1" dirty="0" smtClean="0"/>
              <a:t>слабовидящие люди имеют более негативные представления о себе по сравнению с людьми без нарушений зрения и незрячими людьми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Психологические проблемы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Невозможность депрессии или принятия «неизвестно чего»</a:t>
            </a:r>
          </a:p>
          <a:p>
            <a:r>
              <a:rPr lang="ru-RU" b="1" dirty="0" smtClean="0"/>
              <a:t>Самоидентификация: «ни рыба, ни мясо»</a:t>
            </a:r>
          </a:p>
          <a:p>
            <a:r>
              <a:rPr lang="ru-RU" b="1" dirty="0" smtClean="0"/>
              <a:t>Неадекватные представления и ожидания значимых других</a:t>
            </a:r>
          </a:p>
          <a:p>
            <a:r>
              <a:rPr lang="ru-RU" b="1" dirty="0" smtClean="0"/>
              <a:t>Непонимание: стресс и фрустрация</a:t>
            </a:r>
          </a:p>
          <a:p>
            <a:r>
              <a:rPr lang="ru-RU" b="1" dirty="0" smtClean="0"/>
              <a:t>Боязнь ослепнуть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«бегства»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основных группы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Используют НЗ для «получения выгоды»</a:t>
            </a:r>
          </a:p>
          <a:p>
            <a:r>
              <a:rPr lang="ru-RU" b="1" dirty="0" smtClean="0"/>
              <a:t>Стараются скрыть НЗ, «сойти за зрячего»</a:t>
            </a:r>
          </a:p>
          <a:p>
            <a:r>
              <a:rPr lang="ru-RU" b="1" dirty="0" smtClean="0"/>
              <a:t>Стараются максимизировать и оптимизировать сохранное зрение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72476" cy="1714512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</a:rPr>
              <a:t>Как сформировать адекватное отношение к НЗ у значимых других?</a:t>
            </a:r>
            <a:endParaRPr lang="ru-RU" sz="3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428868"/>
            <a:ext cx="8329642" cy="3697295"/>
          </a:xfrm>
        </p:spPr>
        <p:txBody>
          <a:bodyPr/>
          <a:lstStyle/>
          <a:p>
            <a:r>
              <a:rPr lang="ru-RU" b="1" dirty="0" smtClean="0"/>
              <a:t>Объяснить каковы причины НЗ, влияние на зрительное функционирование и прогнозы</a:t>
            </a:r>
          </a:p>
          <a:p>
            <a:r>
              <a:rPr lang="ru-RU" b="1" dirty="0" smtClean="0"/>
              <a:t>Дать выполнить задачи в проблемных областях с использованием симулятора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Что такое симулятор?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«Очки», в которых видно как при поражении определённой зрительной функции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D:\Thistle\ОиМ\симуляторы для фото\full-set-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528641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Набор </a:t>
            </a:r>
            <a:r>
              <a:rPr lang="ru-RU" sz="4000" b="1" dirty="0" err="1" smtClean="0">
                <a:solidFill>
                  <a:srgbClr val="FFFF00"/>
                </a:solidFill>
              </a:rPr>
              <a:t>Циммермана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Можно сделать своими руками!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D:\Thistle\ОиМ\симуляторы для фото\Full_Kit.79105520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1500174"/>
            <a:ext cx="4238451" cy="2936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Классификация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01122" cy="477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105049"/>
                <a:gridCol w="3643338"/>
              </a:tblGrid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</a:rPr>
                        <a:t>Нарушение функций зрения</a:t>
                      </a:r>
                      <a:endParaRPr lang="ru-RU" sz="2000" b="1" baseline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</a:rPr>
                        <a:t>Острота</a:t>
                      </a:r>
                      <a:endParaRPr lang="ru-RU" sz="2000" b="1" baseline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</a:rPr>
                        <a:t>Поле</a:t>
                      </a:r>
                      <a:endParaRPr lang="ru-RU" sz="2000" b="1" baseline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Малая степень слабовидения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0,4 – 0,7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меньше 40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Средняя степень слабовидения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0,1 – 0,3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20 – 40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Высокая степень слабовидения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0,05 – 0,1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10 – 20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Практическая или абсолютная слепота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0 – 0,04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0 – 10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Защитные, спортивные очк</a:t>
            </a:r>
            <a:r>
              <a:rPr lang="ru-RU" dirty="0" smtClean="0">
                <a:solidFill>
                  <a:srgbClr val="FFFF00"/>
                </a:solidFill>
              </a:rPr>
              <a:t>и, </a:t>
            </a:r>
            <a:r>
              <a:rPr lang="ru-RU" b="1" dirty="0" smtClean="0">
                <a:solidFill>
                  <a:srgbClr val="FFFF00"/>
                </a:solidFill>
              </a:rPr>
              <a:t>очки для плавания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D:\Thistle\ОиМ\симуляторы для фото\очки защит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3357562"/>
            <a:ext cx="3333750" cy="3000375"/>
          </a:xfrm>
          <a:prstGeom prst="rect">
            <a:avLst/>
          </a:prstGeom>
          <a:noFill/>
        </p:spPr>
      </p:pic>
      <p:pic>
        <p:nvPicPr>
          <p:cNvPr id="17411" name="Picture 3" descr="D:\Thistle\ОиМ\симуляторы для фото\очки газосварщик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038600" cy="36099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178592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000" b="1" dirty="0" smtClean="0"/>
              <a:t>Очки должны или иметь боковые щитки или плотно прилегать к лицу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«Катаракта»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На линзу + 2,5 диоптрии</a:t>
            </a:r>
          </a:p>
          <a:p>
            <a:r>
              <a:rPr lang="ru-RU" b="1" dirty="0" smtClean="0"/>
              <a:t>Нанести непрозрачный эпоксидный клей или</a:t>
            </a:r>
          </a:p>
          <a:p>
            <a:r>
              <a:rPr lang="ru-RU" b="1" dirty="0" smtClean="0"/>
              <a:t>Нанести лак и тереть бумажными платочками, создавая «затуманенную область»</a:t>
            </a:r>
          </a:p>
          <a:p>
            <a:r>
              <a:rPr lang="ru-RU" b="1" dirty="0" smtClean="0"/>
              <a:t>Обтянуть оправу несколькими слоями марли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Центральная скотома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954459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Пометить центр линзы</a:t>
            </a:r>
          </a:p>
          <a:p>
            <a:r>
              <a:rPr lang="ru-RU" b="1" dirty="0" smtClean="0"/>
              <a:t>Нарисовать или наклеить «скотому» (чем ближе к глазу, тем меньше должен быть диаметр «скотомы»)</a:t>
            </a:r>
          </a:p>
          <a:p>
            <a:r>
              <a:rPr lang="ru-RU" b="1" dirty="0" smtClean="0"/>
              <a:t>Можно использовать линзы с + диоптриями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Тоннельное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Закрасить чёрной краской защитные очки из тонкого пластика</a:t>
            </a:r>
          </a:p>
          <a:p>
            <a:r>
              <a:rPr lang="ru-RU" sz="3500" b="1" dirty="0" smtClean="0"/>
              <a:t>Шилом проделать дырочку рядом с центром</a:t>
            </a:r>
          </a:p>
          <a:p>
            <a:r>
              <a:rPr lang="ru-RU" sz="3500" b="1" dirty="0" smtClean="0"/>
              <a:t>Можно использовать воронки</a:t>
            </a:r>
          </a:p>
          <a:p>
            <a:endParaRPr lang="ru-RU" b="1" dirty="0"/>
          </a:p>
          <a:p>
            <a:r>
              <a:rPr lang="ru-RU" b="1" dirty="0" smtClean="0"/>
              <a:t>Дырочка не должна быть слишком маленькой («эффект</a:t>
            </a:r>
            <a:r>
              <a:rPr lang="en-US" b="1" dirty="0" smtClean="0"/>
              <a:t> </a:t>
            </a:r>
            <a:r>
              <a:rPr lang="ru-RU" b="1" dirty="0" smtClean="0"/>
              <a:t>иголочного ушка»)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Калибровка симулятора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Плюсовые линзы при зрении 1 (100%) дают приблизительно такой эффект:</a:t>
            </a:r>
          </a:p>
          <a:p>
            <a:pPr algn="ctr">
              <a:buNone/>
            </a:pPr>
            <a:r>
              <a:rPr lang="ru-RU" b="1" dirty="0" smtClean="0"/>
              <a:t>+1,25 – 0,3</a:t>
            </a:r>
          </a:p>
          <a:p>
            <a:pPr algn="ctr">
              <a:buNone/>
            </a:pPr>
            <a:r>
              <a:rPr lang="ru-RU" b="1" dirty="0" smtClean="0"/>
              <a:t>+2,25 – 0,1</a:t>
            </a:r>
          </a:p>
          <a:p>
            <a:pPr algn="ctr">
              <a:buNone/>
            </a:pPr>
            <a:r>
              <a:rPr lang="ru-RU" b="1" dirty="0" smtClean="0"/>
              <a:t>+4,5 – 0,05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Остроту можно протестировать по таблице </a:t>
            </a:r>
            <a:r>
              <a:rPr lang="ru-RU" dirty="0" smtClean="0"/>
              <a:t>(нужно учесть изначальную остроту зрения тестируемого)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Тоннельное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 расстояния 1 м</a:t>
            </a:r>
          </a:p>
          <a:p>
            <a:endParaRPr lang="ru-RU" b="1" dirty="0"/>
          </a:p>
          <a:p>
            <a:pPr algn="ctr">
              <a:buNone/>
            </a:pPr>
            <a:r>
              <a:rPr lang="ru-RU" sz="3400" b="1" dirty="0" smtClean="0"/>
              <a:t>10 см – 6 градусов</a:t>
            </a:r>
          </a:p>
          <a:p>
            <a:pPr algn="ctr">
              <a:buNone/>
            </a:pPr>
            <a:r>
              <a:rPr lang="ru-RU" sz="3400" b="1" dirty="0" smtClean="0"/>
              <a:t>15 см – 9 градусов</a:t>
            </a:r>
          </a:p>
          <a:p>
            <a:pPr algn="ctr">
              <a:buNone/>
            </a:pPr>
            <a:r>
              <a:rPr lang="ru-RU" sz="3400" b="1" dirty="0" smtClean="0"/>
              <a:t>20 см – 12 градусов</a:t>
            </a:r>
          </a:p>
          <a:p>
            <a:pPr algn="ctr">
              <a:buNone/>
            </a:pPr>
            <a:r>
              <a:rPr lang="ru-RU" sz="3400" b="1" dirty="0" smtClean="0"/>
              <a:t>25 см – 20 градусов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5409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</a:rPr>
              <a:t>Использование симуляторов</a:t>
            </a:r>
            <a:endParaRPr lang="ru-RU" sz="3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2 типа тренингов:</a:t>
            </a:r>
          </a:p>
          <a:p>
            <a:r>
              <a:rPr lang="ru-RU" sz="3600" b="1" dirty="0" smtClean="0"/>
              <a:t>Для конкретного </a:t>
            </a:r>
            <a:r>
              <a:rPr lang="ru-RU" sz="3600" b="1" dirty="0" err="1" smtClean="0"/>
              <a:t>реабилитанта</a:t>
            </a:r>
            <a:endParaRPr lang="ru-RU" sz="3600" b="1" dirty="0" smtClean="0"/>
          </a:p>
          <a:p>
            <a:r>
              <a:rPr lang="ru-RU" sz="3600" b="1" dirty="0" smtClean="0"/>
              <a:t>Для общего представления у профессионалов, работающих со слабовидящими людьми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Выбрать задачи для выполнения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Центральная скотома:</a:t>
            </a:r>
          </a:p>
          <a:p>
            <a:r>
              <a:rPr lang="ru-RU" b="1" dirty="0" smtClean="0"/>
              <a:t>Скопировать текст с доски</a:t>
            </a:r>
          </a:p>
          <a:p>
            <a:r>
              <a:rPr lang="ru-RU" b="1" dirty="0" smtClean="0"/>
              <a:t>Проследить изогнутые линии (опознать рисунок)</a:t>
            </a:r>
          </a:p>
          <a:p>
            <a:r>
              <a:rPr lang="ru-RU" b="1" dirty="0" smtClean="0"/>
              <a:t>Поставить роспись на чеке</a:t>
            </a:r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Катаракта</a:t>
            </a:r>
          </a:p>
          <a:p>
            <a:r>
              <a:rPr lang="ru-RU" b="1" dirty="0" smtClean="0"/>
              <a:t>Найти светлый предмет на светлом фоне</a:t>
            </a:r>
          </a:p>
          <a:p>
            <a:r>
              <a:rPr lang="ru-RU" b="1" dirty="0" smtClean="0"/>
              <a:t>Определить начало ступеней</a:t>
            </a:r>
          </a:p>
          <a:p>
            <a:r>
              <a:rPr lang="ru-RU" b="1" dirty="0" smtClean="0"/>
              <a:t>Ситуация: прямой свет в лицо</a:t>
            </a:r>
          </a:p>
          <a:p>
            <a:r>
              <a:rPr lang="ru-RU" b="1" dirty="0" smtClean="0"/>
              <a:t>В тёмном коридоре найти номер кабинета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68733"/>
          </a:xfrm>
        </p:spPr>
        <p:txBody>
          <a:bodyPr>
            <a:normAutofit/>
          </a:bodyPr>
          <a:lstStyle/>
          <a:p>
            <a:r>
              <a:rPr lang="ru-RU" sz="3400" b="1" dirty="0" smtClean="0"/>
              <a:t>Обязательно объяснить какие методы и адаптации можно использовать, чтобы оптимизировать зрение и сделать жизнь легче и приятней</a:t>
            </a:r>
            <a:endParaRPr lang="ru-RU" sz="3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Завершить «позитивной нотой»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Принятие нарушения включает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19736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Знание о своём НЗ (причины, ограничения, прогноз)</a:t>
            </a:r>
          </a:p>
          <a:p>
            <a:r>
              <a:rPr lang="ru-RU" b="1" dirty="0" smtClean="0"/>
              <a:t>Умение объяснить окружающим свои «специальные нужды»</a:t>
            </a:r>
          </a:p>
          <a:p>
            <a:r>
              <a:rPr lang="ru-RU" b="1" dirty="0" err="1" smtClean="0"/>
              <a:t>Компенсированость</a:t>
            </a:r>
            <a:r>
              <a:rPr lang="ru-RU" b="1" dirty="0" smtClean="0"/>
              <a:t> «недостатка» зрения</a:t>
            </a:r>
          </a:p>
          <a:p>
            <a:r>
              <a:rPr lang="ru-RU" b="1" dirty="0" smtClean="0"/>
              <a:t>Адекватное представление о себе и социальные навыки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Острота зрения: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Что означает 0,2? 0,05?</a:t>
            </a:r>
          </a:p>
          <a:p>
            <a:r>
              <a:rPr lang="ru-RU" sz="4000" b="1" dirty="0" smtClean="0"/>
              <a:t>Что такое условная единица остроты зрения?</a:t>
            </a:r>
          </a:p>
          <a:p>
            <a:r>
              <a:rPr lang="ru-RU" sz="4000" b="1" dirty="0" smtClean="0"/>
              <a:t>Что измеряют в диоптриях?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Знание о своём НЗ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объяснить устройство глаза и причину нарушения зрения (использовать модель глаза, создание «книжки»)</a:t>
            </a:r>
          </a:p>
          <a:p>
            <a:r>
              <a:rPr lang="ru-RU" b="1" dirty="0" smtClean="0"/>
              <a:t>Если внешне глаз отличается от «нормы», показать как выглядит глаз в норме и в чём отличие</a:t>
            </a:r>
          </a:p>
          <a:p>
            <a:r>
              <a:rPr lang="ru-RU" b="1" dirty="0" smtClean="0"/>
              <a:t>Выбирать адаптации исходя из конкретных задач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Умение объяснить свои нужды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Проигрывать различные ситуации взаимодействия с окружающими</a:t>
            </a:r>
          </a:p>
          <a:p>
            <a:r>
              <a:rPr lang="ru-RU" b="1" dirty="0" smtClean="0"/>
              <a:t>Обязательно рассказывать и показывать в различных ситуациях то, что человеку не или плохо видно</a:t>
            </a:r>
          </a:p>
          <a:p>
            <a:r>
              <a:rPr lang="ru-RU" b="1" dirty="0" smtClean="0"/>
              <a:t>Показывать на своём примере и обсуждать,  как используется зрительная информация</a:t>
            </a: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Использование всех органов чувств вместо и вместе со зрением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Зрительное выполнение задач может быть неоптимальным</a:t>
            </a:r>
          </a:p>
          <a:p>
            <a:pPr>
              <a:buNone/>
            </a:pPr>
            <a:r>
              <a:rPr lang="ru-RU" dirty="0" smtClean="0"/>
              <a:t>(например, ребёнок может читать плоский шрифт, но очень медленно)</a:t>
            </a:r>
          </a:p>
          <a:p>
            <a:pPr>
              <a:buNone/>
            </a:pPr>
            <a:r>
              <a:rPr lang="ru-RU" b="1" dirty="0" smtClean="0"/>
              <a:t>Совмещать разную сенсорную информацию </a:t>
            </a:r>
            <a:r>
              <a:rPr lang="ru-RU" dirty="0" smtClean="0"/>
              <a:t>(посмотреть и потрогать одновременно)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 оптимизировать сохранное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268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Обучение зрительным навыкам:</a:t>
            </a:r>
          </a:p>
          <a:p>
            <a:r>
              <a:rPr lang="ru-RU" b="1" dirty="0" smtClean="0"/>
              <a:t>Слежение (неподвижная линия)</a:t>
            </a:r>
          </a:p>
          <a:p>
            <a:r>
              <a:rPr lang="ru-RU" b="1" dirty="0" smtClean="0"/>
              <a:t>Слежение (подвижный предмет)</a:t>
            </a:r>
          </a:p>
          <a:p>
            <a:r>
              <a:rPr lang="ru-RU" b="1" dirty="0" smtClean="0"/>
              <a:t>Сканирование</a:t>
            </a:r>
          </a:p>
          <a:p>
            <a:r>
              <a:rPr lang="ru-RU" b="1" dirty="0" smtClean="0"/>
              <a:t>Эксцентрический взгляд</a:t>
            </a:r>
          </a:p>
          <a:p>
            <a:r>
              <a:rPr lang="ru-RU" b="1" dirty="0" smtClean="0"/>
              <a:t>Нулевая точка при нистагме и др.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Разрешать или запрещать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Подносить текст близко к глазам</a:t>
            </a:r>
          </a:p>
          <a:p>
            <a:r>
              <a:rPr lang="ru-RU" sz="3600" b="1" dirty="0" smtClean="0"/>
              <a:t>Эксцентрический взгляд</a:t>
            </a:r>
          </a:p>
          <a:p>
            <a:r>
              <a:rPr lang="ru-RU" sz="3600" b="1" dirty="0" smtClean="0"/>
              <a:t>и проч. «асоциальные» действия?</a:t>
            </a:r>
            <a:endParaRPr lang="ru-RU" sz="3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Три кита: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240211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Увеличение</a:t>
            </a:r>
          </a:p>
          <a:p>
            <a:pPr algn="ctr">
              <a:buNone/>
            </a:pPr>
            <a:r>
              <a:rPr lang="ru-RU" sz="4800" b="1" dirty="0" smtClean="0"/>
              <a:t>Освещение</a:t>
            </a:r>
          </a:p>
          <a:p>
            <a:pPr algn="ctr">
              <a:buNone/>
            </a:pPr>
            <a:r>
              <a:rPr lang="ru-RU" sz="4800" b="1" dirty="0" smtClean="0"/>
              <a:t>Контраст</a:t>
            </a:r>
            <a:endParaRPr lang="ru-RU" sz="4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Зрительная работа вблизи: увеличение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ru-RU" b="1" dirty="0" smtClean="0"/>
              <a:t>Изменить расстояние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(подойти к доске)</a:t>
            </a:r>
          </a:p>
          <a:p>
            <a:r>
              <a:rPr lang="ru-RU" b="1" dirty="0" smtClean="0"/>
              <a:t>Изменить размер </a:t>
            </a:r>
          </a:p>
          <a:p>
            <a:pPr>
              <a:buNone/>
            </a:pPr>
            <a:r>
              <a:rPr lang="ru-RU" dirty="0" smtClean="0"/>
              <a:t>(крупный шрифт)</a:t>
            </a:r>
          </a:p>
          <a:p>
            <a:r>
              <a:rPr lang="ru-RU" b="1" dirty="0" smtClean="0"/>
              <a:t>Оптические и неоптические приборы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(угловое увеличение – телескопы, или проекция - </a:t>
            </a:r>
            <a:r>
              <a:rPr lang="ru-RU" dirty="0" err="1" smtClean="0"/>
              <a:t>видеоувеличители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Подбор шрифта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При индивидуальном подборе следует учитывать следующие характеристики: см. </a:t>
            </a:r>
            <a:r>
              <a:rPr lang="ru-RU" b="1" dirty="0" err="1" smtClean="0"/>
              <a:t>Грир</a:t>
            </a: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Подбираются индивидуально оптические и неоптические приборы для чтения </a:t>
            </a:r>
            <a:r>
              <a:rPr lang="ru-RU" b="1" dirty="0" smtClean="0">
                <a:solidFill>
                  <a:srgbClr val="FFFF00"/>
                </a:solidFill>
              </a:rPr>
              <a:t>(лупа тоже подбирается индивидуально)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Крупный шрифт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Размер: от 16 </a:t>
            </a:r>
            <a:r>
              <a:rPr lang="en-US" sz="2800" b="1" dirty="0" smtClean="0"/>
              <a:t>Arial</a:t>
            </a:r>
            <a:endParaRPr lang="ru-RU" sz="2800" b="1" dirty="0" smtClean="0"/>
          </a:p>
          <a:p>
            <a:endParaRPr lang="en-US" sz="2800" b="1" dirty="0" smtClean="0"/>
          </a:p>
          <a:p>
            <a:r>
              <a:rPr lang="ru-RU" sz="2800" b="1" dirty="0" smtClean="0"/>
              <a:t>Толщина линии: жирная и постоянная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Начертание букв: чем проще и прямей, тем лучше</a:t>
            </a:r>
          </a:p>
          <a:p>
            <a:endParaRPr lang="ru-RU" sz="2800" b="1" dirty="0"/>
          </a:p>
          <a:p>
            <a:r>
              <a:rPr lang="ru-RU" sz="2800" b="1" dirty="0" smtClean="0"/>
              <a:t>Никогда курсив, завитушки и проч.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Крупный шрифт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Соотношение высоты и ширины буквы: «широкие» буквы предпочтительней</a:t>
            </a:r>
          </a:p>
          <a:p>
            <a:endParaRPr lang="ru-RU" b="1" dirty="0"/>
          </a:p>
          <a:p>
            <a:r>
              <a:rPr lang="ru-RU" b="1" dirty="0" smtClean="0"/>
              <a:t>Межбуквенный интервал помогает</a:t>
            </a:r>
          </a:p>
          <a:p>
            <a:endParaRPr lang="ru-RU" b="1" dirty="0"/>
          </a:p>
          <a:p>
            <a:r>
              <a:rPr lang="ru-RU" b="1" dirty="0" smtClean="0"/>
              <a:t>Межстрочный тоже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может видеть человек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30717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188"/>
                <a:gridCol w="208280"/>
                <a:gridCol w="2018873"/>
                <a:gridCol w="208280"/>
                <a:gridCol w="4400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острота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расстояние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09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0,01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0,5 – 1,5 м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Контуры объектов, без деталей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69247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0,02 – 0,04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– 4 м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Форма объектов, яркие цвета</a:t>
                      </a:r>
                    </a:p>
                    <a:p>
                      <a:r>
                        <a:rPr lang="ru-RU" sz="2000" b="1" dirty="0" smtClean="0"/>
                        <a:t>Крупный шрифт (при определённых условиях)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0,05 – 0,08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4-5 м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Движущиеся предметы</a:t>
                      </a:r>
                    </a:p>
                    <a:p>
                      <a:r>
                        <a:rPr lang="ru-RU" sz="2000" b="1" dirty="0" smtClean="0"/>
                        <a:t>Крупный шрифт, плоские контрастные изображения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0,09</a:t>
                      </a:r>
                      <a:r>
                        <a:rPr lang="ru-RU" sz="2000" b="1" baseline="0" dirty="0" smtClean="0"/>
                        <a:t> – 0,2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Обычный шрифт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913545" y="155719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Крупный шрифт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/>
          <a:lstStyle/>
          <a:p>
            <a:r>
              <a:rPr lang="ru-RU" b="1" dirty="0" smtClean="0"/>
              <a:t>Контраст: чем больше, тем лучше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Полярность: большинству всё равно, но люди с нарушениями прозрачных сред глаза предпочитают светлый текст на тёмном фоне</a:t>
            </a:r>
            <a:endParaRPr lang="ru-RU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Чем больше контраст, </a:t>
            </a:r>
          </a:p>
          <a:p>
            <a:pPr algn="ctr">
              <a:buNone/>
            </a:pPr>
            <a:r>
              <a:rPr lang="ru-RU" sz="4400" dirty="0" smtClean="0"/>
              <a:t>тем легче читать!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Чем больше контраст, тем легче читать!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Материалы для чтения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Белая предпочтительней жёлтой и сероватой (контраст)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Матовая</a:t>
            </a:r>
            <a:r>
              <a:rPr lang="ru-RU" b="1" dirty="0" smtClean="0"/>
              <a:t> бумага</a:t>
            </a:r>
          </a:p>
          <a:p>
            <a:endParaRPr lang="ru-RU" dirty="0" smtClean="0"/>
          </a:p>
          <a:p>
            <a:r>
              <a:rPr lang="ru-RU" b="1" dirty="0" smtClean="0"/>
              <a:t>НЕ использовать глянцевую бумагу (</a:t>
            </a:r>
            <a:r>
              <a:rPr lang="ru-RU" b="1" dirty="0" err="1" smtClean="0"/>
              <a:t>блёскость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Рисунки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Чем проще, тем лучше</a:t>
            </a:r>
            <a:r>
              <a:rPr lang="ru-RU" b="1" dirty="0" smtClean="0">
                <a:sym typeface="Wingdings" pitchFamily="2" charset="2"/>
              </a:rPr>
              <a:t></a:t>
            </a:r>
          </a:p>
          <a:p>
            <a:endParaRPr lang="ru-RU" b="1" dirty="0">
              <a:sym typeface="Wingdings" pitchFamily="2" charset="2"/>
            </a:endParaRPr>
          </a:p>
          <a:p>
            <a:r>
              <a:rPr lang="ru-RU" b="1" dirty="0" smtClean="0">
                <a:sym typeface="Wingdings" pitchFamily="2" charset="2"/>
              </a:rPr>
              <a:t>Меньше деталей</a:t>
            </a:r>
          </a:p>
          <a:p>
            <a:r>
              <a:rPr lang="ru-RU" b="1" dirty="0" smtClean="0">
                <a:sym typeface="Wingdings" pitchFamily="2" charset="2"/>
              </a:rPr>
              <a:t>Меньше планов</a:t>
            </a:r>
          </a:p>
          <a:p>
            <a:r>
              <a:rPr lang="ru-RU" b="1" dirty="0" smtClean="0">
                <a:sym typeface="Wingdings" pitchFamily="2" charset="2"/>
              </a:rPr>
              <a:t>Меньше «зрительного мусора»</a:t>
            </a:r>
          </a:p>
          <a:p>
            <a:r>
              <a:rPr lang="ru-RU" b="1" dirty="0" smtClean="0">
                <a:sym typeface="Wingdings" pitchFamily="2" charset="2"/>
              </a:rPr>
              <a:t>Контраст</a:t>
            </a:r>
          </a:p>
          <a:p>
            <a:r>
              <a:rPr lang="ru-RU" b="1" dirty="0" smtClean="0">
                <a:sym typeface="Wingdings" pitchFamily="2" charset="2"/>
              </a:rPr>
              <a:t>Яркие контрастные цвета, но</a:t>
            </a:r>
          </a:p>
          <a:p>
            <a:r>
              <a:rPr lang="ru-RU" b="1" dirty="0" smtClean="0">
                <a:sym typeface="Wingdings" pitchFamily="2" charset="2"/>
              </a:rPr>
              <a:t>НЕ пёстрота!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Зрительный мусор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D:\Thistle\ОиМ\симуляторы для фото\jov-7-2-17-fig010c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448"/>
            <a:ext cx="4038600" cy="3161467"/>
          </a:xfrm>
          <a:prstGeom prst="rect">
            <a:avLst/>
          </a:prstGeom>
          <a:noFill/>
        </p:spPr>
      </p:pic>
      <p:pic>
        <p:nvPicPr>
          <p:cNvPr id="20483" name="Picture 3" descr="D:\Thistle\ОиМ\симуляторы для фото\jov-7-2-17-fig010b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603"/>
            <a:ext cx="4038600" cy="315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Простые приспособления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Закладки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Отмечать начало строки ярким </a:t>
            </a:r>
            <a:r>
              <a:rPr lang="ru-RU" b="1" dirty="0" err="1" smtClean="0"/>
              <a:t>стикером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«Рамка» </a:t>
            </a:r>
          </a:p>
          <a:p>
            <a:endParaRPr lang="ru-RU" dirty="0"/>
          </a:p>
        </p:txBody>
      </p:sp>
      <p:pic>
        <p:nvPicPr>
          <p:cNvPr id="21508" name="Picture 4" descr="D:\Thistle\ОиМ\симуляторы для фото\typosco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4265478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66870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Расположение источника света</a:t>
            </a:r>
          </a:p>
          <a:p>
            <a:r>
              <a:rPr lang="ru-RU" b="1" dirty="0" smtClean="0"/>
              <a:t>Направленный свет +</a:t>
            </a:r>
          </a:p>
          <a:p>
            <a:r>
              <a:rPr lang="ru-RU" b="1" dirty="0" smtClean="0"/>
              <a:t>Общее освещение: рассеянный свет (без контрастных переходов и теней)</a:t>
            </a:r>
          </a:p>
          <a:p>
            <a:r>
              <a:rPr lang="ru-RU" b="1" dirty="0" smtClean="0"/>
              <a:t>Какие лампы лучше</a:t>
            </a:r>
          </a:p>
          <a:p>
            <a:r>
              <a:rPr lang="ru-RU" b="1" dirty="0" err="1" smtClean="0"/>
              <a:t>Блёскость</a:t>
            </a:r>
            <a:r>
              <a:rPr lang="ru-RU" b="1" dirty="0" smtClean="0"/>
              <a:t> и блики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Освещение: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блики и </a:t>
            </a:r>
            <a:r>
              <a:rPr lang="ru-RU" b="1" dirty="0" err="1" smtClean="0">
                <a:solidFill>
                  <a:srgbClr val="FFFF00"/>
                </a:solidFill>
              </a:rPr>
              <a:t>блёскость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G-Fig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19436"/>
            <a:ext cx="4038600" cy="34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G-Fig 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038600" cy="34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Освещение: местное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399672" cy="33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3429024" cy="34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Видят ли одинаково два человека с остротой зрения 0,1, если у одного</a:t>
            </a:r>
            <a:r>
              <a:rPr lang="en-US" sz="4400" b="1" dirty="0"/>
              <a:t> </a:t>
            </a:r>
            <a:r>
              <a:rPr lang="ru-RU" sz="4400" b="1" dirty="0" smtClean="0"/>
              <a:t>катаракта, а у другого дегенерация макулы?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Контраст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4046242" cy="40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Цвет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Яркие контрастные цвета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Нет оттенкам и пастелям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3300"/>
                </a:solidFill>
              </a:rPr>
              <a:t>Жёлтый, оранжевый, красный</a:t>
            </a:r>
            <a:endParaRPr lang="ru-RU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Екатерина </a:t>
            </a:r>
            <a:r>
              <a:rPr lang="ru-RU" sz="4400" dirty="0" err="1" smtClean="0"/>
              <a:t>Чупахина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3032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</a:rPr>
              <a:t>Катаракта и начальная стадия дегенерации макулы</a:t>
            </a:r>
            <a:endParaRPr lang="ru-RU" sz="3800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D:\Thistle\ОиМ\симуляторы для фото\media opacit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143404" cy="3143273"/>
          </a:xfrm>
          <a:prstGeom prst="rect">
            <a:avLst/>
          </a:prstGeom>
          <a:noFill/>
        </p:spPr>
      </p:pic>
      <p:pic>
        <p:nvPicPr>
          <p:cNvPr id="14339" name="Picture 3" descr="D:\Thistle\ОиМ\симуляторы для фото\early stage of macula degena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238628" cy="317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«виды» слабовидения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Тоннельное зрение</a:t>
            </a:r>
          </a:p>
          <a:p>
            <a:r>
              <a:rPr lang="ru-RU" b="1" dirty="0" smtClean="0"/>
              <a:t>Снижение остроты (размытость, туман)</a:t>
            </a:r>
          </a:p>
          <a:p>
            <a:r>
              <a:rPr lang="ru-RU" b="1" dirty="0" smtClean="0"/>
              <a:t>Центральная скотома</a:t>
            </a:r>
          </a:p>
          <a:p>
            <a:r>
              <a:rPr lang="ru-RU" b="1" dirty="0" smtClean="0"/>
              <a:t>Рассеянные скотомы</a:t>
            </a:r>
          </a:p>
          <a:p>
            <a:r>
              <a:rPr lang="ru-RU" b="1" dirty="0" smtClean="0"/>
              <a:t>Выпадение определённого квадранта поля зрения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Нормальное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Thistle\ОиМ\симуляторы для фото\симуляторы\normal_visi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4414858" cy="3679048"/>
          </a:xfrm>
          <a:prstGeom prst="rect">
            <a:avLst/>
          </a:prstGeom>
          <a:noFill/>
        </p:spPr>
      </p:pic>
      <p:pic>
        <p:nvPicPr>
          <p:cNvPr id="5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414858" cy="367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1204</Words>
  <Application>Microsoft Office PowerPoint</Application>
  <PresentationFormat>On-screen Show (4:3)</PresentationFormat>
  <Paragraphs>266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Times New Roman</vt:lpstr>
      <vt:lpstr>Verdana</vt:lpstr>
      <vt:lpstr>Wingdings</vt:lpstr>
      <vt:lpstr>Тема Office</vt:lpstr>
      <vt:lpstr>Особенности реабилитации слабовидящих людей</vt:lpstr>
      <vt:lpstr>Что такое слабовидение?</vt:lpstr>
      <vt:lpstr>Классификация</vt:lpstr>
      <vt:lpstr>Острота зрения:</vt:lpstr>
      <vt:lpstr>Что может видеть человек </vt:lpstr>
      <vt:lpstr>PowerPoint Presentation</vt:lpstr>
      <vt:lpstr>Катаракта и начальная стадия дегенерации макулы</vt:lpstr>
      <vt:lpstr>Основные «виды» слабовидения</vt:lpstr>
      <vt:lpstr>Нормальное зрение</vt:lpstr>
      <vt:lpstr>Сужение полей зрения</vt:lpstr>
      <vt:lpstr>Снижение остроты зрения</vt:lpstr>
      <vt:lpstr>Снижение остроты зрения</vt:lpstr>
      <vt:lpstr>Центральная скотома</vt:lpstr>
      <vt:lpstr>Центральная скотома</vt:lpstr>
      <vt:lpstr>Рассеянные скотомы</vt:lpstr>
      <vt:lpstr>Рассеянные скотомы</vt:lpstr>
      <vt:lpstr>Гемианопсия</vt:lpstr>
      <vt:lpstr>Гемианопсия</vt:lpstr>
      <vt:lpstr>А также сопуствуют</vt:lpstr>
      <vt:lpstr>А ещё влияют внешние факторы</vt:lpstr>
      <vt:lpstr>Поражение определённых функций вызывает трудности </vt:lpstr>
      <vt:lpstr>Нужна ли человеку помощь  этих областях?</vt:lpstr>
      <vt:lpstr>PowerPoint Presentation</vt:lpstr>
      <vt:lpstr>Психологические проблемы</vt:lpstr>
      <vt:lpstr>Механизм «бегства»</vt:lpstr>
      <vt:lpstr>3 основных группы</vt:lpstr>
      <vt:lpstr>Как сформировать адекватное отношение к НЗ у значимых других?</vt:lpstr>
      <vt:lpstr>Что такое симулятор?</vt:lpstr>
      <vt:lpstr>Набор Циммермана</vt:lpstr>
      <vt:lpstr>Защитные, спортивные очки, очки для плавания</vt:lpstr>
      <vt:lpstr>«Катаракта»</vt:lpstr>
      <vt:lpstr>Центральная скотома</vt:lpstr>
      <vt:lpstr>Тоннельное зрение</vt:lpstr>
      <vt:lpstr>Калибровка симулятора</vt:lpstr>
      <vt:lpstr>Тоннельное зрение</vt:lpstr>
      <vt:lpstr>Использование симуляторов</vt:lpstr>
      <vt:lpstr>Выбрать задачи для выполнения</vt:lpstr>
      <vt:lpstr>Завершить «позитивной нотой»</vt:lpstr>
      <vt:lpstr>Принятие нарушения включает</vt:lpstr>
      <vt:lpstr>Знание о своём НЗ</vt:lpstr>
      <vt:lpstr>Умение объяснить свои нужды</vt:lpstr>
      <vt:lpstr>Использование всех органов чувств вместо и вместе со зрением</vt:lpstr>
      <vt:lpstr>Как оптимизировать сохранное зрение</vt:lpstr>
      <vt:lpstr>Разрешать или запрещать</vt:lpstr>
      <vt:lpstr>Три кита:</vt:lpstr>
      <vt:lpstr>Зрительная работа вблизи: увеличение</vt:lpstr>
      <vt:lpstr>Подбор шрифта</vt:lpstr>
      <vt:lpstr>Крупный шрифт</vt:lpstr>
      <vt:lpstr>Крупный шрифт</vt:lpstr>
      <vt:lpstr>Крупный шрифт</vt:lpstr>
      <vt:lpstr>Контраст</vt:lpstr>
      <vt:lpstr>Материалы для чтения</vt:lpstr>
      <vt:lpstr>Рисунки</vt:lpstr>
      <vt:lpstr>Зрительный мусор</vt:lpstr>
      <vt:lpstr>Простые приспособления</vt:lpstr>
      <vt:lpstr>Освещение</vt:lpstr>
      <vt:lpstr>Освещение</vt:lpstr>
      <vt:lpstr>Освещение:  блики и блёскость</vt:lpstr>
      <vt:lpstr>Освещение: местное</vt:lpstr>
      <vt:lpstr>Контраст</vt:lpstr>
      <vt:lpstr>Цвет</vt:lpstr>
      <vt:lpstr>Автор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реабилитации слабовидящих людей</dc:title>
  <dc:creator>TC</dc:creator>
  <cp:lastModifiedBy>Ta</cp:lastModifiedBy>
  <cp:revision>198</cp:revision>
  <dcterms:created xsi:type="dcterms:W3CDTF">2016-04-23T14:05:08Z</dcterms:created>
  <dcterms:modified xsi:type="dcterms:W3CDTF">2016-05-20T16:15:26Z</dcterms:modified>
</cp:coreProperties>
</file>